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C4A9"/>
    <a:srgbClr val="FF9966"/>
    <a:srgbClr val="9E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76657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944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1567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044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0909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6512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370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9E5E5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08959" y="47742"/>
            <a:ext cx="8520600" cy="9067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Solutions for team 31</a:t>
            </a:r>
            <a:endParaRPr sz="4000" b="1" dirty="0">
              <a:solidFill>
                <a:srgbClr val="D9C4A9"/>
              </a:solidFill>
              <a:latin typeface="Calisto MT" panose="02040603050505030304" pitchFamily="18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21974" y="1334100"/>
            <a:ext cx="8520600" cy="16145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First </a:t>
            </a:r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aim: </a:t>
            </a:r>
            <a:r>
              <a:rPr lang="en-US" sz="1400" dirty="0">
                <a:solidFill>
                  <a:srgbClr val="D9C4A9"/>
                </a:solidFill>
                <a:latin typeface="Calisto MT" panose="02040603050505030304" pitchFamily="18" charset="0"/>
              </a:rPr>
              <a:t>transport of the </a:t>
            </a:r>
            <a:r>
              <a:rPr lang="en-US" sz="1400" dirty="0" err="1">
                <a:solidFill>
                  <a:srgbClr val="D9C4A9"/>
                </a:solidFill>
                <a:latin typeface="Calisto MT" panose="02040603050505030304" pitchFamily="18" charset="0"/>
              </a:rPr>
              <a:t>C</a:t>
            </a:r>
            <a:r>
              <a:rPr lang="en-US" sz="1400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himarrao</a:t>
            </a:r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 kit;</a:t>
            </a:r>
            <a:endParaRPr lang="en-US" sz="1400" dirty="0">
              <a:solidFill>
                <a:srgbClr val="D9C4A9"/>
              </a:solidFill>
              <a:latin typeface="Calisto MT" panose="02040603050505030304" pitchFamily="18" charset="0"/>
            </a:endParaRPr>
          </a:p>
          <a:p>
            <a:pPr marL="285750" lvl="0" indent="-285750" algn="l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Second aim: </a:t>
            </a:r>
            <a:r>
              <a:rPr lang="en-US" sz="1400" dirty="0">
                <a:solidFill>
                  <a:srgbClr val="D9C4A9"/>
                </a:solidFill>
                <a:latin typeface="Calisto MT" panose="02040603050505030304" pitchFamily="18" charset="0"/>
              </a:rPr>
              <a:t>better cap for the </a:t>
            </a:r>
            <a:r>
              <a:rPr lang="en-US" sz="1400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cuia</a:t>
            </a:r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.</a:t>
            </a:r>
            <a:endParaRPr lang="en-US" sz="1400" dirty="0" smtClean="0">
              <a:solidFill>
                <a:srgbClr val="D9C4A9"/>
              </a:solidFill>
              <a:latin typeface="Calisto MT" panose="02040603050505030304" pitchFamily="18" charset="0"/>
            </a:endParaRPr>
          </a:p>
          <a:p>
            <a:pPr marL="0" lvl="0" indent="0" algn="l"/>
            <a:endParaRPr lang="en-US" sz="2000" dirty="0">
              <a:solidFill>
                <a:srgbClr val="D9C4A9"/>
              </a:solidFill>
              <a:latin typeface="Calisto MT" panose="02040603050505030304" pitchFamily="18" charset="0"/>
            </a:endParaRPr>
          </a:p>
          <a:p>
            <a:pPr marL="0" lvl="0" indent="0" algn="l"/>
            <a:endParaRPr lang="en-US" sz="2000" dirty="0" smtClean="0">
              <a:solidFill>
                <a:srgbClr val="D9C4A9"/>
              </a:solidFill>
              <a:latin typeface="Calisto MT" panose="02040603050505030304" pitchFamily="18" charset="0"/>
            </a:endParaRPr>
          </a:p>
          <a:p>
            <a:pPr marL="0" lvl="0" indent="0" algn="l"/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       key </a:t>
            </a:r>
            <a:r>
              <a:rPr lang="en-US" sz="1400" dirty="0">
                <a:solidFill>
                  <a:srgbClr val="D9C4A9"/>
                </a:solidFill>
                <a:latin typeface="Calisto MT" panose="02040603050505030304" pitchFamily="18" charset="0"/>
              </a:rPr>
              <a:t>feature: not bulky</a:t>
            </a:r>
            <a:endParaRPr sz="1400" dirty="0">
              <a:solidFill>
                <a:srgbClr val="D9C4A9"/>
              </a:solidFill>
              <a:latin typeface="Calisto MT" panose="0204060305050503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2214" cy="100221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82"/>
          <a:stretch/>
        </p:blipFill>
        <p:spPr>
          <a:xfrm>
            <a:off x="1211173" y="550567"/>
            <a:ext cx="3720856" cy="521331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347" y="1264248"/>
            <a:ext cx="3057824" cy="661989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60047" y="2342508"/>
            <a:ext cx="2209877" cy="39286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774868" y="94870"/>
            <a:ext cx="5384812" cy="6934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S</a:t>
            </a:r>
            <a:r>
              <a:rPr lang="it-IT" sz="2800" b="1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olution 1 – </a:t>
            </a:r>
            <a:r>
              <a:rPr lang="it-IT" sz="2800" b="1" i="1" dirty="0">
                <a:solidFill>
                  <a:srgbClr val="D9C4A9"/>
                </a:solidFill>
                <a:latin typeface="Calisto MT" panose="02040603050505030304" pitchFamily="18" charset="0"/>
              </a:rPr>
              <a:t>L</a:t>
            </a:r>
            <a:r>
              <a:rPr lang="it-IT" sz="2800" b="1" i="1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overs </a:t>
            </a:r>
            <a:r>
              <a:rPr lang="it-IT" sz="2800" b="1" i="1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bag</a:t>
            </a:r>
            <a:r>
              <a:rPr lang="it-IT" sz="2800" b="1" i="1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 </a:t>
            </a:r>
            <a:endParaRPr sz="2800" b="1" i="1" dirty="0">
              <a:solidFill>
                <a:srgbClr val="D9C4A9"/>
              </a:solidFill>
              <a:latin typeface="Calisto MT" panose="02040603050505030304" pitchFamily="18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185525" y="601636"/>
            <a:ext cx="6563497" cy="16145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400" dirty="0">
                <a:solidFill>
                  <a:srgbClr val="D9C4A9"/>
                </a:solidFill>
                <a:latin typeface="Calisto MT" panose="02040603050505030304" pitchFamily="18" charset="0"/>
              </a:rPr>
              <a:t>T</a:t>
            </a:r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wo </a:t>
            </a:r>
            <a:r>
              <a:rPr lang="en-US" sz="1400" dirty="0">
                <a:solidFill>
                  <a:srgbClr val="D9C4A9"/>
                </a:solidFill>
                <a:latin typeface="Calisto MT" panose="02040603050505030304" pitchFamily="18" charset="0"/>
              </a:rPr>
              <a:t>soft containers with a solid base </a:t>
            </a:r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linked by </a:t>
            </a:r>
            <a:r>
              <a:rPr lang="en-US" sz="1400" dirty="0">
                <a:solidFill>
                  <a:srgbClr val="D9C4A9"/>
                </a:solidFill>
                <a:latin typeface="Calisto MT" panose="02040603050505030304" pitchFamily="18" charset="0"/>
              </a:rPr>
              <a:t>a bridge at the top and </a:t>
            </a:r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by </a:t>
            </a:r>
            <a:r>
              <a:rPr lang="en-US" sz="1400" dirty="0">
                <a:solidFill>
                  <a:srgbClr val="D9C4A9"/>
                </a:solidFill>
                <a:latin typeface="Calisto MT" panose="02040603050505030304" pitchFamily="18" charset="0"/>
              </a:rPr>
              <a:t>straps at the bottom that attach </a:t>
            </a:r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them to </a:t>
            </a:r>
            <a:r>
              <a:rPr lang="en-US" sz="1400" dirty="0">
                <a:solidFill>
                  <a:srgbClr val="D9C4A9"/>
                </a:solidFill>
                <a:latin typeface="Calisto MT" panose="02040603050505030304" pitchFamily="18" charset="0"/>
              </a:rPr>
              <a:t>the bike.</a:t>
            </a:r>
          </a:p>
          <a:p>
            <a:pPr marL="0" lvl="0" indent="0"/>
            <a:r>
              <a:rPr lang="en-US" sz="1400" dirty="0">
                <a:solidFill>
                  <a:srgbClr val="D9C4A9"/>
                </a:solidFill>
                <a:latin typeface="Calisto MT" panose="02040603050505030304" pitchFamily="18" charset="0"/>
              </a:rPr>
              <a:t>On the sides of the containers there are two hooks for the </a:t>
            </a:r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shoulder belt.</a:t>
            </a:r>
            <a:endParaRPr sz="1400" dirty="0">
              <a:solidFill>
                <a:srgbClr val="D9C4A9"/>
              </a:solidFill>
              <a:latin typeface="Calisto MT" panose="0204060305050503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14" y="1770051"/>
            <a:ext cx="3139175" cy="1905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2214" cy="100221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648" y="1770051"/>
            <a:ext cx="1883685" cy="20479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5925359" y="3817954"/>
            <a:ext cx="3647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Inspiration</a:t>
            </a:r>
            <a:r>
              <a:rPr lang="it-IT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: containers for </a:t>
            </a:r>
          </a:p>
          <a:p>
            <a:r>
              <a:rPr lang="it-IT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drinks</a:t>
            </a:r>
            <a:r>
              <a:rPr lang="it-IT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 with </a:t>
            </a:r>
            <a:r>
              <a:rPr lang="it-IT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straps</a:t>
            </a:r>
            <a:endParaRPr lang="it-IT" dirty="0">
              <a:solidFill>
                <a:srgbClr val="D9C4A9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50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170641" y="173882"/>
            <a:ext cx="4845927" cy="6663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it-IT" sz="2800" b="1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Solution 2 – </a:t>
            </a:r>
            <a:r>
              <a:rPr lang="it-IT" sz="2800" b="1" i="1" dirty="0">
                <a:solidFill>
                  <a:srgbClr val="D9C4A9"/>
                </a:solidFill>
                <a:latin typeface="Calisto MT" panose="02040603050505030304" pitchFamily="18" charset="0"/>
              </a:rPr>
              <a:t>D</a:t>
            </a:r>
            <a:r>
              <a:rPr lang="it-IT" sz="2800" b="1" i="1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ouble face </a:t>
            </a:r>
            <a:r>
              <a:rPr lang="it-IT" sz="2800" b="1" i="1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bag</a:t>
            </a:r>
            <a:endParaRPr sz="2800" b="1" i="1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204864" y="714538"/>
            <a:ext cx="4777483" cy="16145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A bike </a:t>
            </a:r>
            <a:r>
              <a:rPr lang="en-US" sz="1400" dirty="0">
                <a:solidFill>
                  <a:srgbClr val="D9C4A9"/>
                </a:solidFill>
                <a:latin typeface="Calisto MT" panose="02040603050505030304" pitchFamily="18" charset="0"/>
              </a:rPr>
              <a:t>backpack </a:t>
            </a:r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with a front </a:t>
            </a:r>
            <a:r>
              <a:rPr lang="en-US" sz="1400" dirty="0">
                <a:solidFill>
                  <a:srgbClr val="D9C4A9"/>
                </a:solidFill>
                <a:latin typeface="Calisto MT" panose="02040603050505030304" pitchFamily="18" charset="0"/>
              </a:rPr>
              <a:t>bag for the </a:t>
            </a:r>
            <a:r>
              <a:rPr lang="en-US" sz="1400" dirty="0" err="1">
                <a:solidFill>
                  <a:srgbClr val="D9C4A9"/>
                </a:solidFill>
                <a:latin typeface="Calisto MT" panose="02040603050505030304" pitchFamily="18" charset="0"/>
              </a:rPr>
              <a:t>T</a:t>
            </a:r>
            <a:r>
              <a:rPr lang="en-US" sz="1400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ermica</a:t>
            </a:r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 </a:t>
            </a:r>
            <a:r>
              <a:rPr lang="en-US" sz="1400" dirty="0">
                <a:solidFill>
                  <a:srgbClr val="D9C4A9"/>
                </a:solidFill>
                <a:latin typeface="Calisto MT" panose="02040603050505030304" pitchFamily="18" charset="0"/>
              </a:rPr>
              <a:t>and </a:t>
            </a:r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a rear </a:t>
            </a:r>
            <a:r>
              <a:rPr lang="en-US" sz="1400" dirty="0">
                <a:solidFill>
                  <a:srgbClr val="D9C4A9"/>
                </a:solidFill>
                <a:latin typeface="Calisto MT" panose="02040603050505030304" pitchFamily="18" charset="0"/>
              </a:rPr>
              <a:t>bag for the </a:t>
            </a:r>
            <a:r>
              <a:rPr lang="en-US" sz="1400" dirty="0" err="1">
                <a:solidFill>
                  <a:srgbClr val="D9C4A9"/>
                </a:solidFill>
                <a:latin typeface="Calisto MT" panose="02040603050505030304" pitchFamily="18" charset="0"/>
              </a:rPr>
              <a:t>C</a:t>
            </a:r>
            <a:r>
              <a:rPr lang="en-US" sz="1400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uia</a:t>
            </a:r>
            <a:r>
              <a:rPr lang="en-US" sz="1400" dirty="0">
                <a:solidFill>
                  <a:srgbClr val="D9C4A9"/>
                </a:solidFill>
                <a:latin typeface="Calisto MT" panose="02040603050505030304" pitchFamily="18" charset="0"/>
              </a:rPr>
              <a:t>.</a:t>
            </a:r>
            <a:endParaRPr sz="1400" dirty="0">
              <a:solidFill>
                <a:srgbClr val="D9C4A9"/>
              </a:solidFill>
              <a:latin typeface="Calisto MT" panose="0204060305050503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14" y="1570703"/>
            <a:ext cx="2586357" cy="2598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2214" cy="100221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821" y="1570702"/>
            <a:ext cx="2646467" cy="2598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asellaDiTesto 3"/>
          <p:cNvSpPr txBox="1"/>
          <p:nvPr/>
        </p:nvSpPr>
        <p:spPr>
          <a:xfrm>
            <a:off x="5313453" y="4168851"/>
            <a:ext cx="340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Inspiration</a:t>
            </a:r>
            <a:r>
              <a:rPr lang="it-IT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: a small bike </a:t>
            </a:r>
            <a:r>
              <a:rPr lang="it-IT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backpack</a:t>
            </a:r>
            <a:endParaRPr lang="it-IT" dirty="0">
              <a:solidFill>
                <a:srgbClr val="D9C4A9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824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644336" y="220662"/>
            <a:ext cx="6173031" cy="5608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it-IT" sz="2800" b="1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S</a:t>
            </a:r>
            <a:r>
              <a:rPr lang="it-IT" sz="2800" b="1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olution 3 – </a:t>
            </a:r>
            <a:r>
              <a:rPr lang="it-IT" sz="2800" b="1" i="1" dirty="0" err="1">
                <a:solidFill>
                  <a:srgbClr val="D9C4A9"/>
                </a:solidFill>
                <a:latin typeface="Calisto MT" panose="02040603050505030304" pitchFamily="18" charset="0"/>
              </a:rPr>
              <a:t>M</a:t>
            </a:r>
            <a:r>
              <a:rPr lang="it-IT" sz="2800" b="1" i="1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inimal</a:t>
            </a:r>
            <a:r>
              <a:rPr lang="it-IT" sz="2800" b="1" i="1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 </a:t>
            </a:r>
            <a:r>
              <a:rPr lang="it-IT" sz="2800" b="1" i="1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bag</a:t>
            </a:r>
            <a:r>
              <a:rPr lang="it-IT" sz="2800" b="1" i="1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 with </a:t>
            </a:r>
            <a:r>
              <a:rPr lang="it-IT" sz="2800" b="1" i="1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sidecuia</a:t>
            </a:r>
            <a:endParaRPr sz="2800" i="1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095010" y="501107"/>
            <a:ext cx="5271681" cy="16145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A</a:t>
            </a:r>
            <a:r>
              <a:rPr lang="en-US" sz="20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 </a:t>
            </a:r>
            <a:r>
              <a:rPr lang="en-US" sz="1400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Te</a:t>
            </a:r>
            <a:r>
              <a:rPr lang="en-US" sz="1400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rmica</a:t>
            </a:r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 </a:t>
            </a:r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cover with </a:t>
            </a:r>
            <a:r>
              <a:rPr lang="en-US" sz="1400" dirty="0">
                <a:solidFill>
                  <a:srgbClr val="D9C4A9"/>
                </a:solidFill>
                <a:latin typeface="Calisto MT" panose="02040603050505030304" pitchFamily="18" charset="0"/>
              </a:rPr>
              <a:t>adjustable shoulder </a:t>
            </a:r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belt and a side </a:t>
            </a:r>
            <a:r>
              <a:rPr lang="en-US" sz="1400" dirty="0">
                <a:solidFill>
                  <a:srgbClr val="D9C4A9"/>
                </a:solidFill>
                <a:latin typeface="Calisto MT" panose="02040603050505030304" pitchFamily="18" charset="0"/>
              </a:rPr>
              <a:t>accessory tied to the </a:t>
            </a:r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cover to </a:t>
            </a:r>
            <a:r>
              <a:rPr lang="en-US" sz="1400" dirty="0">
                <a:solidFill>
                  <a:srgbClr val="D9C4A9"/>
                </a:solidFill>
                <a:latin typeface="Calisto MT" panose="02040603050505030304" pitchFamily="18" charset="0"/>
              </a:rPr>
              <a:t>hold the </a:t>
            </a:r>
            <a:r>
              <a:rPr lang="en-US" sz="1400" dirty="0" err="1">
                <a:solidFill>
                  <a:srgbClr val="D9C4A9"/>
                </a:solidFill>
                <a:latin typeface="Calisto MT" panose="02040603050505030304" pitchFamily="18" charset="0"/>
              </a:rPr>
              <a:t>C</a:t>
            </a:r>
            <a:r>
              <a:rPr lang="en-US" sz="1400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uia</a:t>
            </a:r>
            <a:r>
              <a:rPr lang="en-US" sz="1400" dirty="0">
                <a:solidFill>
                  <a:srgbClr val="D9C4A9"/>
                </a:solidFill>
                <a:latin typeface="Calisto MT" panose="02040603050505030304" pitchFamily="18" charset="0"/>
              </a:rPr>
              <a:t>.</a:t>
            </a:r>
            <a:endParaRPr sz="1400" dirty="0">
              <a:solidFill>
                <a:srgbClr val="D9C4A9"/>
              </a:solidFill>
              <a:latin typeface="Calisto MT" panose="0204060305050503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85" y="1722782"/>
            <a:ext cx="3257733" cy="2693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2214" cy="100221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77" y="1722782"/>
            <a:ext cx="1695790" cy="2680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5968731" y="4403813"/>
            <a:ext cx="2869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Inspiration</a:t>
            </a:r>
            <a:r>
              <a:rPr lang="it-IT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: </a:t>
            </a:r>
            <a:r>
              <a:rPr lang="it-IT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bottle</a:t>
            </a:r>
            <a:r>
              <a:rPr lang="it-IT" dirty="0">
                <a:solidFill>
                  <a:srgbClr val="D9C4A9"/>
                </a:solidFill>
                <a:latin typeface="Calisto MT" panose="02040603050505030304" pitchFamily="18" charset="0"/>
              </a:rPr>
              <a:t> </a:t>
            </a:r>
            <a:r>
              <a:rPr lang="it-IT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holder</a:t>
            </a:r>
            <a:endParaRPr lang="it-IT" dirty="0" smtClean="0">
              <a:solidFill>
                <a:srgbClr val="D9C4A9"/>
              </a:solidFill>
              <a:latin typeface="Calisto MT" panose="02040603050505030304" pitchFamily="18" charset="0"/>
            </a:endParaRPr>
          </a:p>
          <a:p>
            <a:r>
              <a:rPr lang="it-IT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 </a:t>
            </a:r>
            <a:r>
              <a:rPr lang="it-IT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with </a:t>
            </a:r>
            <a:r>
              <a:rPr lang="it-IT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shoulder</a:t>
            </a:r>
            <a:r>
              <a:rPr lang="it-IT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 </a:t>
            </a:r>
            <a:r>
              <a:rPr lang="it-IT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belt</a:t>
            </a:r>
            <a:r>
              <a:rPr lang="it-IT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.</a:t>
            </a:r>
            <a:endParaRPr lang="it-IT" dirty="0">
              <a:solidFill>
                <a:srgbClr val="D9C4A9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602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477150" y="71321"/>
            <a:ext cx="6654179" cy="6802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it-IT" sz="2800" b="1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S</a:t>
            </a:r>
            <a:r>
              <a:rPr lang="it-IT" sz="2800" b="1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olution 4 – </a:t>
            </a:r>
            <a:r>
              <a:rPr lang="it-IT" sz="2800" b="1" i="1" dirty="0">
                <a:solidFill>
                  <a:srgbClr val="D9C4A9"/>
                </a:solidFill>
                <a:latin typeface="Calisto MT" panose="02040603050505030304" pitchFamily="18" charset="0"/>
              </a:rPr>
              <a:t>M</a:t>
            </a:r>
            <a:r>
              <a:rPr lang="it-IT" sz="2800" b="1" i="1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ultitasking </a:t>
            </a:r>
            <a:r>
              <a:rPr lang="it-IT" sz="2800" b="1" i="1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Chimarrao</a:t>
            </a:r>
            <a:r>
              <a:rPr lang="it-IT" sz="2800" b="1" i="1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 </a:t>
            </a:r>
            <a:r>
              <a:rPr lang="it-IT" sz="2800" b="1" i="1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bag</a:t>
            </a:r>
            <a:endParaRPr sz="2800" i="1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006109" y="570918"/>
            <a:ext cx="5596259" cy="16145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A </a:t>
            </a:r>
            <a:r>
              <a:rPr lang="en-US" sz="1400" dirty="0">
                <a:solidFill>
                  <a:srgbClr val="D9C4A9"/>
                </a:solidFill>
                <a:latin typeface="Calisto MT" panose="02040603050505030304" pitchFamily="18" charset="0"/>
              </a:rPr>
              <a:t>bag with numerous specific pockets for the </a:t>
            </a:r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whole </a:t>
            </a:r>
            <a:r>
              <a:rPr lang="en-US" sz="1400" dirty="0" err="1">
                <a:solidFill>
                  <a:srgbClr val="D9C4A9"/>
                </a:solidFill>
                <a:latin typeface="Calisto MT" panose="02040603050505030304" pitchFamily="18" charset="0"/>
              </a:rPr>
              <a:t>C</a:t>
            </a:r>
            <a:r>
              <a:rPr lang="en-US" sz="1400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himarrao</a:t>
            </a:r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 </a:t>
            </a:r>
            <a:r>
              <a:rPr lang="en-US" sz="1400" dirty="0">
                <a:solidFill>
                  <a:srgbClr val="D9C4A9"/>
                </a:solidFill>
                <a:latin typeface="Calisto MT" panose="02040603050505030304" pitchFamily="18" charset="0"/>
              </a:rPr>
              <a:t>kit.</a:t>
            </a:r>
          </a:p>
          <a:p>
            <a:pPr marL="0" lvl="0" indent="0"/>
            <a:r>
              <a:rPr lang="en-US" sz="1400" dirty="0">
                <a:solidFill>
                  <a:srgbClr val="D9C4A9"/>
                </a:solidFill>
                <a:latin typeface="Calisto MT" panose="02040603050505030304" pitchFamily="18" charset="0"/>
              </a:rPr>
              <a:t>I</a:t>
            </a:r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t </a:t>
            </a:r>
            <a:r>
              <a:rPr lang="en-US" sz="1400" dirty="0">
                <a:solidFill>
                  <a:srgbClr val="D9C4A9"/>
                </a:solidFill>
                <a:latin typeface="Calisto MT" panose="02040603050505030304" pitchFamily="18" charset="0"/>
              </a:rPr>
              <a:t>also has two adjustable shoulder </a:t>
            </a:r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belt.</a:t>
            </a:r>
            <a:endParaRPr lang="en-US" sz="1400" dirty="0">
              <a:solidFill>
                <a:srgbClr val="D9C4A9"/>
              </a:solidFill>
              <a:latin typeface="Calisto MT" panose="0204060305050503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14" y="1570327"/>
            <a:ext cx="3395918" cy="2440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2214" cy="100221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270" y="1570327"/>
            <a:ext cx="2469695" cy="2440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asellaDiTesto 3"/>
          <p:cNvSpPr txBox="1"/>
          <p:nvPr/>
        </p:nvSpPr>
        <p:spPr>
          <a:xfrm>
            <a:off x="5734469" y="4011143"/>
            <a:ext cx="2961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Inspiration</a:t>
            </a:r>
            <a:r>
              <a:rPr lang="it-IT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: A </a:t>
            </a:r>
            <a:r>
              <a:rPr lang="it-IT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bag</a:t>
            </a:r>
            <a:r>
              <a:rPr lang="it-IT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 with a </a:t>
            </a:r>
            <a:r>
              <a:rPr lang="it-IT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lot </a:t>
            </a:r>
            <a:r>
              <a:rPr lang="it-IT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of </a:t>
            </a:r>
            <a:r>
              <a:rPr lang="it-IT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pockets</a:t>
            </a:r>
            <a:r>
              <a:rPr lang="it-IT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.</a:t>
            </a:r>
            <a:endParaRPr lang="it-IT" dirty="0">
              <a:solidFill>
                <a:srgbClr val="D9C4A9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12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31172" y="-50790"/>
            <a:ext cx="9483048" cy="7628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it-IT" sz="2800" b="1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S</a:t>
            </a:r>
            <a:r>
              <a:rPr lang="it-IT" sz="2800" b="1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olution 5 </a:t>
            </a:r>
            <a:r>
              <a:rPr lang="it-IT" sz="2800" b="1" dirty="0">
                <a:solidFill>
                  <a:srgbClr val="D9C4A9"/>
                </a:solidFill>
                <a:latin typeface="Calisto MT" panose="02040603050505030304" pitchFamily="18" charset="0"/>
              </a:rPr>
              <a:t>– </a:t>
            </a:r>
            <a:r>
              <a:rPr lang="it-IT" sz="2800" b="1" i="1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Chimarrao’s</a:t>
            </a:r>
            <a:r>
              <a:rPr lang="it-IT" sz="2800" b="1" i="1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 </a:t>
            </a:r>
            <a:r>
              <a:rPr lang="it-IT" sz="2800" b="1" i="1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stackable</a:t>
            </a:r>
            <a:r>
              <a:rPr lang="it-IT" sz="2800" b="1" i="1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 </a:t>
            </a:r>
            <a:r>
              <a:rPr lang="it-IT" sz="2800" b="1" i="1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construction</a:t>
            </a:r>
            <a:endParaRPr sz="2800" i="1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732255" y="496579"/>
            <a:ext cx="6280882" cy="16145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A stackable </a:t>
            </a:r>
            <a:r>
              <a:rPr lang="en-US" sz="1400" dirty="0">
                <a:solidFill>
                  <a:srgbClr val="D9C4A9"/>
                </a:solidFill>
                <a:latin typeface="Calisto MT" panose="02040603050505030304" pitchFamily="18" charset="0"/>
              </a:rPr>
              <a:t>container with three independent sections that open with a zip.</a:t>
            </a:r>
          </a:p>
          <a:p>
            <a:pPr marL="0" lvl="0" indent="0"/>
            <a:r>
              <a:rPr lang="en-US" sz="1400" dirty="0">
                <a:solidFill>
                  <a:srgbClr val="D9C4A9"/>
                </a:solidFill>
                <a:latin typeface="Calisto MT" panose="02040603050505030304" pitchFamily="18" charset="0"/>
              </a:rPr>
              <a:t>It has an adjustable shoulder </a:t>
            </a:r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belt </a:t>
            </a:r>
            <a:r>
              <a:rPr lang="en-US" sz="1400" dirty="0">
                <a:solidFill>
                  <a:srgbClr val="D9C4A9"/>
                </a:solidFill>
                <a:latin typeface="Calisto MT" panose="02040603050505030304" pitchFamily="18" charset="0"/>
              </a:rPr>
              <a:t>and straps to attach it to the </a:t>
            </a:r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bike.</a:t>
            </a:r>
          </a:p>
          <a:p>
            <a:pPr marL="0" lvl="0" indent="0" algn="l"/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14" y="1476225"/>
            <a:ext cx="3635889" cy="2364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2214" cy="100221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44" y="1476225"/>
            <a:ext cx="836831" cy="2314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asellaDiTesto 3"/>
          <p:cNvSpPr txBox="1"/>
          <p:nvPr/>
        </p:nvSpPr>
        <p:spPr>
          <a:xfrm>
            <a:off x="6116323" y="3840838"/>
            <a:ext cx="3167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Inspiration</a:t>
            </a:r>
            <a:r>
              <a:rPr lang="it-IT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: </a:t>
            </a:r>
            <a:r>
              <a:rPr lang="it-IT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architect’s</a:t>
            </a:r>
            <a:r>
              <a:rPr lang="it-IT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 </a:t>
            </a:r>
            <a:r>
              <a:rPr lang="it-IT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bag</a:t>
            </a:r>
            <a:r>
              <a:rPr lang="it-IT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. </a:t>
            </a:r>
            <a:br>
              <a:rPr lang="it-IT" dirty="0" smtClean="0">
                <a:solidFill>
                  <a:srgbClr val="D9C4A9"/>
                </a:solidFill>
                <a:latin typeface="Calisto MT" panose="02040603050505030304" pitchFamily="18" charset="0"/>
              </a:rPr>
            </a:br>
            <a:r>
              <a:rPr lang="it-IT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Stackable</a:t>
            </a:r>
            <a:r>
              <a:rPr lang="it-IT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 </a:t>
            </a:r>
            <a:r>
              <a:rPr lang="it-IT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bag</a:t>
            </a:r>
            <a:r>
              <a:rPr lang="it-IT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 with </a:t>
            </a:r>
            <a:r>
              <a:rPr lang="it-IT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compartments</a:t>
            </a:r>
            <a:r>
              <a:rPr lang="it-IT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.</a:t>
            </a:r>
            <a:endParaRPr lang="it-IT" dirty="0">
              <a:solidFill>
                <a:srgbClr val="D9C4A9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91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5440" y="-70847"/>
            <a:ext cx="8520600" cy="841800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Second </a:t>
            </a:r>
            <a:r>
              <a:rPr lang="it-IT" sz="2800" b="1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aim’s</a:t>
            </a:r>
            <a:r>
              <a:rPr lang="it-IT" sz="2800" b="1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 solution</a:t>
            </a:r>
            <a:endParaRPr lang="it-IT" sz="2800" b="1" dirty="0">
              <a:solidFill>
                <a:srgbClr val="D9C4A9"/>
              </a:solidFill>
              <a:latin typeface="Calisto MT" panose="0204060305050503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2214" cy="100221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431084" y="501107"/>
            <a:ext cx="4329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All </a:t>
            </a:r>
            <a:r>
              <a:rPr lang="it-IT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solutions</a:t>
            </a:r>
            <a:r>
              <a:rPr lang="it-IT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 </a:t>
            </a:r>
            <a:r>
              <a:rPr lang="it-IT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will</a:t>
            </a:r>
            <a:r>
              <a:rPr lang="it-IT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 </a:t>
            </a:r>
            <a:r>
              <a:rPr lang="it-IT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have</a:t>
            </a:r>
            <a:r>
              <a:rPr lang="it-IT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 this idea </a:t>
            </a:r>
            <a:r>
              <a:rPr lang="it-IT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of </a:t>
            </a:r>
            <a:r>
              <a:rPr lang="it-IT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hermetic</a:t>
            </a:r>
            <a:r>
              <a:rPr lang="it-IT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 </a:t>
            </a:r>
            <a:r>
              <a:rPr lang="it-IT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cap</a:t>
            </a:r>
            <a:r>
              <a:rPr lang="it-IT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 </a:t>
            </a:r>
            <a:r>
              <a:rPr lang="it-IT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 with a cover for the Bomba (made by sustainable  </a:t>
            </a:r>
            <a:r>
              <a:rPr lang="it-IT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material</a:t>
            </a:r>
            <a:r>
              <a:rPr lang="it-IT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).</a:t>
            </a:r>
            <a:endParaRPr lang="it-IT" dirty="0">
              <a:solidFill>
                <a:srgbClr val="D9C4A9"/>
              </a:solidFill>
              <a:latin typeface="Calisto MT" panose="0204060305050503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513" y="1442984"/>
            <a:ext cx="2753474" cy="2687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5527498" y="4130960"/>
            <a:ext cx="2691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Inspiration</a:t>
            </a:r>
            <a:r>
              <a:rPr lang="it-IT" dirty="0">
                <a:solidFill>
                  <a:srgbClr val="D9C4A9"/>
                </a:solidFill>
                <a:latin typeface="Calisto MT" panose="02040603050505030304" pitchFamily="18" charset="0"/>
              </a:rPr>
              <a:t>: </a:t>
            </a:r>
            <a:r>
              <a:rPr lang="it-IT" dirty="0" err="1">
                <a:solidFill>
                  <a:srgbClr val="D9C4A9"/>
                </a:solidFill>
                <a:latin typeface="Calisto MT" panose="02040603050505030304" pitchFamily="18" charset="0"/>
              </a:rPr>
              <a:t>hermetic</a:t>
            </a:r>
            <a:r>
              <a:rPr lang="it-IT" dirty="0">
                <a:solidFill>
                  <a:srgbClr val="D9C4A9"/>
                </a:solidFill>
                <a:latin typeface="Calisto MT" panose="02040603050505030304" pitchFamily="18" charset="0"/>
              </a:rPr>
              <a:t> </a:t>
            </a:r>
            <a:r>
              <a:rPr lang="it-IT" dirty="0" err="1">
                <a:solidFill>
                  <a:srgbClr val="D9C4A9"/>
                </a:solidFill>
                <a:latin typeface="Calisto MT" panose="02040603050505030304" pitchFamily="18" charset="0"/>
              </a:rPr>
              <a:t>cap</a:t>
            </a:r>
            <a:endParaRPr lang="it-IT" dirty="0">
              <a:solidFill>
                <a:srgbClr val="D9C4A9"/>
              </a:solidFill>
              <a:latin typeface="Calisto MT" panose="02040603050505030304" pitchFamily="18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14" y="1441535"/>
            <a:ext cx="3846329" cy="2689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37022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251</Words>
  <Application>Microsoft Office PowerPoint</Application>
  <PresentationFormat>Presentazione su schermo (16:9)</PresentationFormat>
  <Paragraphs>29</Paragraphs>
  <Slides>7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Calisto MT</vt:lpstr>
      <vt:lpstr>Wingdings</vt:lpstr>
      <vt:lpstr>Simple Light</vt:lpstr>
      <vt:lpstr>Solutions for team 31</vt:lpstr>
      <vt:lpstr>Solution 1 – Lovers bag </vt:lpstr>
      <vt:lpstr>Solution 2 – Double face bag</vt:lpstr>
      <vt:lpstr>Solution 3 – Minimal bag with sidecuia</vt:lpstr>
      <vt:lpstr>Solution 4 – Multitasking Chimarrao bag</vt:lpstr>
      <vt:lpstr>Solution 5 – Chimarrao’s stackable construction</vt:lpstr>
      <vt:lpstr>Second aim’s solution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for team 31</dc:title>
  <dc:creator>Giulia</dc:creator>
  <cp:lastModifiedBy>Account Microsoft</cp:lastModifiedBy>
  <cp:revision>21</cp:revision>
  <dcterms:modified xsi:type="dcterms:W3CDTF">2023-11-16T13:44:13Z</dcterms:modified>
</cp:coreProperties>
</file>