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62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C4A9"/>
    <a:srgbClr val="FF9966"/>
    <a:srgbClr val="9E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76657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9442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1567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9E5E5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08959" y="47742"/>
            <a:ext cx="8520600" cy="9067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Solutions for team 31</a:t>
            </a:r>
            <a:endParaRPr sz="4000" b="1" dirty="0">
              <a:solidFill>
                <a:srgbClr val="D9C4A9"/>
              </a:solidFill>
              <a:latin typeface="Calisto MT" panose="02040603050505030304" pitchFamily="18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21974" y="1334100"/>
            <a:ext cx="8520600" cy="16145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First aim: </a:t>
            </a:r>
            <a:r>
              <a:rPr lang="en-US" sz="1400" dirty="0">
                <a:solidFill>
                  <a:srgbClr val="D9C4A9"/>
                </a:solidFill>
                <a:latin typeface="Calisto MT" panose="02040603050505030304" pitchFamily="18" charset="0"/>
              </a:rPr>
              <a:t>transport of the </a:t>
            </a:r>
            <a:r>
              <a:rPr lang="en-US" sz="1400" dirty="0" err="1">
                <a:solidFill>
                  <a:srgbClr val="D9C4A9"/>
                </a:solidFill>
                <a:latin typeface="Calisto MT" panose="02040603050505030304" pitchFamily="18" charset="0"/>
              </a:rPr>
              <a:t>C</a:t>
            </a:r>
            <a:r>
              <a:rPr lang="en-US" sz="1400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himarrao</a:t>
            </a:r>
            <a:r>
              <a:rPr lang="en-US" sz="1400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 kit;</a:t>
            </a:r>
            <a:endParaRPr lang="en-US" sz="1400" dirty="0">
              <a:solidFill>
                <a:srgbClr val="D9C4A9"/>
              </a:solidFill>
              <a:latin typeface="Calisto MT" panose="02040603050505030304" pitchFamily="18" charset="0"/>
            </a:endParaRPr>
          </a:p>
          <a:p>
            <a:pPr marL="285750" lvl="0" indent="-285750" algn="l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Second aim: </a:t>
            </a:r>
            <a:r>
              <a:rPr lang="en-US" sz="1400" dirty="0">
                <a:solidFill>
                  <a:srgbClr val="D9C4A9"/>
                </a:solidFill>
                <a:latin typeface="Calisto MT" panose="02040603050505030304" pitchFamily="18" charset="0"/>
              </a:rPr>
              <a:t>better cap for the </a:t>
            </a:r>
            <a:r>
              <a:rPr lang="en-US" sz="1400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cuia</a:t>
            </a:r>
            <a:r>
              <a:rPr lang="en-US" sz="1400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.</a:t>
            </a:r>
          </a:p>
          <a:p>
            <a:pPr marL="0" lvl="0" indent="0" algn="l"/>
            <a:endParaRPr lang="en-US" sz="2000" dirty="0">
              <a:solidFill>
                <a:srgbClr val="D9C4A9"/>
              </a:solidFill>
              <a:latin typeface="Calisto MT" panose="02040603050505030304" pitchFamily="18" charset="0"/>
            </a:endParaRPr>
          </a:p>
          <a:p>
            <a:pPr marL="0" lvl="0" indent="0" algn="l"/>
            <a:endParaRPr lang="en-US" sz="2000" dirty="0" smtClean="0">
              <a:solidFill>
                <a:srgbClr val="D9C4A9"/>
              </a:solidFill>
              <a:latin typeface="Calisto MT" panose="02040603050505030304" pitchFamily="18" charset="0"/>
            </a:endParaRPr>
          </a:p>
          <a:p>
            <a:pPr marL="0" lvl="0" indent="0" algn="l"/>
            <a:r>
              <a:rPr lang="en-US" sz="1400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       key </a:t>
            </a:r>
            <a:r>
              <a:rPr lang="en-US" sz="1400" dirty="0">
                <a:solidFill>
                  <a:srgbClr val="D9C4A9"/>
                </a:solidFill>
                <a:latin typeface="Calisto MT" panose="02040603050505030304" pitchFamily="18" charset="0"/>
              </a:rPr>
              <a:t>feature: not bulky</a:t>
            </a:r>
            <a:endParaRPr sz="1400" dirty="0">
              <a:solidFill>
                <a:srgbClr val="D9C4A9"/>
              </a:solidFill>
              <a:latin typeface="Calisto MT" panose="0204060305050503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2214" cy="100221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82"/>
          <a:stretch/>
        </p:blipFill>
        <p:spPr>
          <a:xfrm>
            <a:off x="1211173" y="550567"/>
            <a:ext cx="3720856" cy="521331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347" y="1264248"/>
            <a:ext cx="3057824" cy="661989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60047" y="2342508"/>
            <a:ext cx="2209877" cy="39286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990299" y="84463"/>
            <a:ext cx="5384812" cy="6934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Solution 1 – </a:t>
            </a:r>
            <a:r>
              <a:rPr lang="it-IT" sz="2800" b="1" i="1" dirty="0">
                <a:solidFill>
                  <a:srgbClr val="D9C4A9"/>
                </a:solidFill>
                <a:latin typeface="Calisto MT" panose="02040603050505030304" pitchFamily="18" charset="0"/>
              </a:rPr>
              <a:t>L</a:t>
            </a:r>
            <a:r>
              <a:rPr lang="it-IT" sz="2800" b="1" i="1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overs </a:t>
            </a:r>
            <a:r>
              <a:rPr lang="it-IT" sz="2800" b="1" i="1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bag</a:t>
            </a:r>
            <a:r>
              <a:rPr lang="it-IT" sz="2800" b="1" i="1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 </a:t>
            </a:r>
            <a:endParaRPr sz="2800" b="1" i="1" dirty="0">
              <a:solidFill>
                <a:srgbClr val="D9C4A9"/>
              </a:solidFill>
              <a:latin typeface="Calisto MT" panose="02040603050505030304" pitchFamily="18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32112" y="1152364"/>
            <a:ext cx="4147421" cy="16145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US" sz="1400" dirty="0">
                <a:solidFill>
                  <a:srgbClr val="D9C4A9"/>
                </a:solidFill>
                <a:latin typeface="Calisto MT" panose="02040603050505030304" pitchFamily="18" charset="0"/>
              </a:rPr>
              <a:t>T</a:t>
            </a:r>
            <a:r>
              <a:rPr lang="en-US" sz="1400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wo </a:t>
            </a:r>
            <a:r>
              <a:rPr lang="en-US" sz="1400" dirty="0">
                <a:solidFill>
                  <a:srgbClr val="D9C4A9"/>
                </a:solidFill>
                <a:latin typeface="Calisto MT" panose="02040603050505030304" pitchFamily="18" charset="0"/>
              </a:rPr>
              <a:t>soft containers with a solid base </a:t>
            </a:r>
            <a:r>
              <a:rPr lang="en-US" sz="1400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linked by </a:t>
            </a:r>
            <a:r>
              <a:rPr lang="en-US" sz="1400" dirty="0">
                <a:solidFill>
                  <a:srgbClr val="D9C4A9"/>
                </a:solidFill>
                <a:latin typeface="Calisto MT" panose="02040603050505030304" pitchFamily="18" charset="0"/>
              </a:rPr>
              <a:t>a bridge at the top and </a:t>
            </a:r>
            <a:r>
              <a:rPr lang="en-US" sz="1400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by </a:t>
            </a:r>
            <a:r>
              <a:rPr lang="en-US" sz="1400" dirty="0">
                <a:solidFill>
                  <a:srgbClr val="D9C4A9"/>
                </a:solidFill>
                <a:latin typeface="Calisto MT" panose="02040603050505030304" pitchFamily="18" charset="0"/>
              </a:rPr>
              <a:t>straps at the bottom that attach </a:t>
            </a:r>
            <a:r>
              <a:rPr lang="en-US" sz="1400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them to </a:t>
            </a:r>
            <a:r>
              <a:rPr lang="en-US" sz="1400" dirty="0">
                <a:solidFill>
                  <a:srgbClr val="D9C4A9"/>
                </a:solidFill>
                <a:latin typeface="Calisto MT" panose="02040603050505030304" pitchFamily="18" charset="0"/>
              </a:rPr>
              <a:t>the bike.</a:t>
            </a:r>
          </a:p>
          <a:p>
            <a:pPr marL="0" lvl="0" indent="0" algn="l"/>
            <a:r>
              <a:rPr lang="en-US" sz="1400" dirty="0">
                <a:solidFill>
                  <a:srgbClr val="D9C4A9"/>
                </a:solidFill>
                <a:latin typeface="Calisto MT" panose="02040603050505030304" pitchFamily="18" charset="0"/>
              </a:rPr>
              <a:t>On the sides of the containers there are two hooks for the </a:t>
            </a:r>
            <a:r>
              <a:rPr lang="en-US" sz="1400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shoulder belt.</a:t>
            </a:r>
            <a:endParaRPr sz="1400" dirty="0">
              <a:solidFill>
                <a:srgbClr val="D9C4A9"/>
              </a:solidFill>
              <a:latin typeface="Calisto MT" panose="0204060305050503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2214" cy="100221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532" y="1306476"/>
            <a:ext cx="4551451" cy="36137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332112" y="2434933"/>
            <a:ext cx="3479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The container </a:t>
            </a:r>
            <a:r>
              <a:rPr lang="en-US" dirty="0">
                <a:solidFill>
                  <a:srgbClr val="D9C4A9"/>
                </a:solidFill>
                <a:latin typeface="Calisto MT" panose="02040603050505030304" pitchFamily="18" charset="0"/>
              </a:rPr>
              <a:t>on the left is designed to contain the </a:t>
            </a:r>
            <a:r>
              <a:rPr lang="en-US" dirty="0" err="1">
                <a:solidFill>
                  <a:srgbClr val="D9C4A9"/>
                </a:solidFill>
                <a:latin typeface="Calisto MT" panose="02040603050505030304" pitchFamily="18" charset="0"/>
              </a:rPr>
              <a:t>cuia</a:t>
            </a:r>
            <a:r>
              <a:rPr lang="en-US" dirty="0">
                <a:solidFill>
                  <a:srgbClr val="D9C4A9"/>
                </a:solidFill>
                <a:latin typeface="Calisto MT" panose="02040603050505030304" pitchFamily="18" charset="0"/>
              </a:rPr>
              <a:t>, in fact it has a central lace that can be tightened to slow it down and prevent it from </a:t>
            </a:r>
            <a:r>
              <a:rPr lang="en-US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moving.</a:t>
            </a:r>
            <a:endParaRPr lang="it-IT" dirty="0">
              <a:solidFill>
                <a:srgbClr val="D9C4A9"/>
              </a:solidFill>
              <a:latin typeface="Calisto MT" panose="020406030505050303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32112" y="3412123"/>
            <a:ext cx="332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The </a:t>
            </a:r>
            <a:r>
              <a:rPr lang="en-US" dirty="0">
                <a:solidFill>
                  <a:srgbClr val="D9C4A9"/>
                </a:solidFill>
                <a:latin typeface="Calisto MT" panose="02040603050505030304" pitchFamily="18" charset="0"/>
              </a:rPr>
              <a:t>right </a:t>
            </a:r>
            <a:r>
              <a:rPr lang="en-US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container is </a:t>
            </a:r>
            <a:r>
              <a:rPr lang="en-US" dirty="0">
                <a:solidFill>
                  <a:srgbClr val="D9C4A9"/>
                </a:solidFill>
                <a:latin typeface="Calisto MT" panose="02040603050505030304" pitchFamily="18" charset="0"/>
              </a:rPr>
              <a:t>designed to hold your </a:t>
            </a:r>
            <a:r>
              <a:rPr lang="en-US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termal</a:t>
            </a:r>
            <a:r>
              <a:rPr lang="en-US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 water </a:t>
            </a:r>
            <a:r>
              <a:rPr lang="en-US" dirty="0">
                <a:solidFill>
                  <a:srgbClr val="D9C4A9"/>
                </a:solidFill>
                <a:latin typeface="Calisto MT" panose="02040603050505030304" pitchFamily="18" charset="0"/>
              </a:rPr>
              <a:t>bottle and </a:t>
            </a:r>
            <a:r>
              <a:rPr lang="en-US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it has </a:t>
            </a:r>
            <a:r>
              <a:rPr lang="en-US" dirty="0">
                <a:solidFill>
                  <a:srgbClr val="D9C4A9"/>
                </a:solidFill>
                <a:latin typeface="Calisto MT" panose="02040603050505030304" pitchFamily="18" charset="0"/>
              </a:rPr>
              <a:t>an external pocket to hold personal items such as your cell phone or </a:t>
            </a:r>
            <a:r>
              <a:rPr lang="en-US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keys.</a:t>
            </a:r>
            <a:endParaRPr lang="it-IT" dirty="0">
              <a:solidFill>
                <a:srgbClr val="D9C4A9"/>
              </a:solidFill>
              <a:latin typeface="Calisto MT" panose="020406030505050303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2112" y="4397052"/>
            <a:ext cx="3185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The </a:t>
            </a:r>
            <a:r>
              <a:rPr lang="en-US" dirty="0">
                <a:solidFill>
                  <a:srgbClr val="D9C4A9"/>
                </a:solidFill>
                <a:latin typeface="Calisto MT" panose="02040603050505030304" pitchFamily="18" charset="0"/>
              </a:rPr>
              <a:t>felt is useful for keeping the two bags together with the </a:t>
            </a:r>
            <a:r>
              <a:rPr lang="en-US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bike.</a:t>
            </a:r>
          </a:p>
        </p:txBody>
      </p:sp>
    </p:spTree>
    <p:extLst>
      <p:ext uri="{BB962C8B-B14F-4D97-AF65-F5344CB8AC3E}">
        <p14:creationId xmlns:p14="http://schemas.microsoft.com/office/powerpoint/2010/main" val="196050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5440" y="-70847"/>
            <a:ext cx="8520600" cy="841800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Second </a:t>
            </a:r>
            <a:r>
              <a:rPr lang="it-IT" sz="2800" b="1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aim’s</a:t>
            </a:r>
            <a:r>
              <a:rPr lang="it-IT" sz="2800" b="1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 solution</a:t>
            </a:r>
            <a:endParaRPr lang="it-IT" sz="2800" b="1" dirty="0">
              <a:solidFill>
                <a:srgbClr val="D9C4A9"/>
              </a:solidFill>
              <a:latin typeface="Calisto MT" panose="0204060305050503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2214" cy="100221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51711" y="1382607"/>
            <a:ext cx="3442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All </a:t>
            </a:r>
            <a:r>
              <a:rPr lang="it-IT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solutions</a:t>
            </a:r>
            <a:r>
              <a:rPr lang="it-IT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 </a:t>
            </a:r>
            <a:r>
              <a:rPr lang="it-IT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will</a:t>
            </a:r>
            <a:r>
              <a:rPr lang="it-IT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 </a:t>
            </a:r>
            <a:r>
              <a:rPr lang="it-IT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have</a:t>
            </a:r>
            <a:r>
              <a:rPr lang="it-IT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 this idea of </a:t>
            </a:r>
            <a:r>
              <a:rPr lang="it-IT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hermetic</a:t>
            </a:r>
            <a:r>
              <a:rPr lang="it-IT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 </a:t>
            </a:r>
            <a:r>
              <a:rPr lang="it-IT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cap</a:t>
            </a:r>
            <a:r>
              <a:rPr lang="it-IT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  with a cover for the </a:t>
            </a:r>
            <a:r>
              <a:rPr lang="it-IT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Bomba.</a:t>
            </a:r>
            <a:endParaRPr lang="it-IT" dirty="0">
              <a:solidFill>
                <a:srgbClr val="D9C4A9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740" y="1413429"/>
            <a:ext cx="3938427" cy="2924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451711" y="2076230"/>
            <a:ext cx="30719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9C4A9"/>
                </a:solidFill>
                <a:latin typeface="Calisto MT" panose="02040603050505030304" pitchFamily="18" charset="0"/>
              </a:rPr>
              <a:t>T</a:t>
            </a:r>
            <a:r>
              <a:rPr lang="en-US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his </a:t>
            </a:r>
            <a:r>
              <a:rPr lang="en-US" dirty="0">
                <a:solidFill>
                  <a:srgbClr val="D9C4A9"/>
                </a:solidFill>
                <a:latin typeface="Calisto MT" panose="02040603050505030304" pitchFamily="18" charset="0"/>
              </a:rPr>
              <a:t>cap has a slot that opens and closes to put hot </a:t>
            </a:r>
            <a:r>
              <a:rPr lang="en-US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water.</a:t>
            </a:r>
          </a:p>
          <a:p>
            <a:endParaRPr lang="en-US" dirty="0" smtClean="0">
              <a:solidFill>
                <a:srgbClr val="D9C4A9"/>
              </a:solidFill>
              <a:latin typeface="Calisto MT" panose="02040603050505030304" pitchFamily="18" charset="0"/>
            </a:endParaRPr>
          </a:p>
          <a:p>
            <a:r>
              <a:rPr lang="en-US" dirty="0">
                <a:solidFill>
                  <a:srgbClr val="D9C4A9"/>
                </a:solidFill>
                <a:latin typeface="Calisto MT" panose="02040603050505030304" pitchFamily="18" charset="0"/>
              </a:rPr>
              <a:t>T</a:t>
            </a:r>
            <a:r>
              <a:rPr lang="en-US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he </a:t>
            </a:r>
            <a:r>
              <a:rPr lang="en-US" dirty="0" err="1" smtClean="0">
                <a:solidFill>
                  <a:srgbClr val="D9C4A9"/>
                </a:solidFill>
                <a:latin typeface="Calisto MT" panose="02040603050505030304" pitchFamily="18" charset="0"/>
              </a:rPr>
              <a:t>bomba</a:t>
            </a:r>
            <a:r>
              <a:rPr lang="en-US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 </a:t>
            </a:r>
            <a:r>
              <a:rPr lang="en-US" dirty="0">
                <a:solidFill>
                  <a:srgbClr val="D9C4A9"/>
                </a:solidFill>
                <a:latin typeface="Calisto MT" panose="02040603050505030304" pitchFamily="18" charset="0"/>
              </a:rPr>
              <a:t>has its own protection that can be put on and taken off</a:t>
            </a:r>
            <a:r>
              <a:rPr lang="en-US" dirty="0" smtClean="0">
                <a:solidFill>
                  <a:srgbClr val="D9C4A9"/>
                </a:solidFill>
                <a:latin typeface="Calisto MT" panose="02040603050505030304" pitchFamily="18" charset="0"/>
              </a:rPr>
              <a:t>.</a:t>
            </a:r>
            <a:endParaRPr lang="it-IT" dirty="0">
              <a:solidFill>
                <a:srgbClr val="D9C4A9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7022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199</Words>
  <Application>Microsoft Office PowerPoint</Application>
  <PresentationFormat>Presentazione su schermo (16:9)</PresentationFormat>
  <Paragraphs>17</Paragraphs>
  <Slides>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Calisto MT</vt:lpstr>
      <vt:lpstr>Wingdings</vt:lpstr>
      <vt:lpstr>Simple Light</vt:lpstr>
      <vt:lpstr>Solutions for team 31</vt:lpstr>
      <vt:lpstr>Solution 1 – Lovers bag </vt:lpstr>
      <vt:lpstr>Second aim’s solution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for team 31</dc:title>
  <dc:creator>Giulia</dc:creator>
  <cp:lastModifiedBy>Account Microsoft</cp:lastModifiedBy>
  <cp:revision>26</cp:revision>
  <dcterms:modified xsi:type="dcterms:W3CDTF">2023-11-24T16:13:02Z</dcterms:modified>
</cp:coreProperties>
</file>